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1" r:id="rId6"/>
    <p:sldId id="262" r:id="rId7"/>
    <p:sldId id="263" r:id="rId8"/>
    <p:sldId id="264" r:id="rId9"/>
    <p:sldId id="267" r:id="rId10"/>
    <p:sldId id="268" r:id="rId11"/>
    <p:sldId id="265" r:id="rId12"/>
    <p:sldId id="266" r:id="rId13"/>
    <p:sldId id="260" r:id="rId14"/>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2E977ED-1185-46DE-AB31-94D2B4CFA49A}" type="datetimeFigureOut">
              <a:rPr lang="en-US" smtClean="0"/>
              <a:t>1/8/2019</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E6176D54-1F1C-4823-8509-A112E599626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4155E5-C921-4143-8B5A-C42266B539E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55E5-C921-4143-8B5A-C42266B539E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55E5-C921-4143-8B5A-C42266B539E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155E5-C921-4143-8B5A-C42266B539E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4155E5-C921-4143-8B5A-C42266B539E9}" type="datetimeFigureOut">
              <a:rPr lang="en-US" smtClean="0"/>
              <a:pPr/>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4155E5-C921-4143-8B5A-C42266B539E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4155E5-C921-4143-8B5A-C42266B539E9}" type="datetimeFigureOut">
              <a:rPr lang="en-US" smtClean="0"/>
              <a:pPr/>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4155E5-C921-4143-8B5A-C42266B539E9}" type="datetimeFigureOut">
              <a:rPr lang="en-US" smtClean="0"/>
              <a:pPr/>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155E5-C921-4143-8B5A-C42266B539E9}" type="datetimeFigureOut">
              <a:rPr lang="en-US" smtClean="0"/>
              <a:pPr/>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155E5-C921-4143-8B5A-C42266B539E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4155E5-C921-4143-8B5A-C42266B539E9}" type="datetimeFigureOut">
              <a:rPr lang="en-US" smtClean="0"/>
              <a:pPr/>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A1D669-8D9D-4CA3-96F0-F44BE5BFA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155E5-C921-4143-8B5A-C42266B539E9}" type="datetimeFigureOut">
              <a:rPr lang="en-US" smtClean="0"/>
              <a:pPr/>
              <a:t>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1D669-8D9D-4CA3-96F0-F44BE5BFA1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tutorialspoint.com/operating_system/os_processes.htm" TargetMode="External"/><Relationship Id="rId2" Type="http://schemas.openxmlformats.org/officeDocument/2006/relationships/hyperlink" Target="https://www.geeksforgeeks.org/gate-notes-operating-system-process-management-introductio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9"/>
          <p:cNvSpPr>
            <a:spLocks noGrp="1" noChangeArrowheads="1"/>
          </p:cNvSpPr>
          <p:nvPr>
            <p:ph type="subTitle" idx="1"/>
          </p:nvPr>
        </p:nvSpPr>
        <p:spPr>
          <a:xfrm>
            <a:off x="1447800" y="1828800"/>
            <a:ext cx="6324600" cy="1143000"/>
          </a:xfrm>
        </p:spPr>
        <p:txBody>
          <a:bodyPr/>
          <a:lstStyle/>
          <a:p>
            <a:pPr eaLnBrk="1" hangingPunct="1">
              <a:lnSpc>
                <a:spcPct val="90000"/>
              </a:lnSpc>
            </a:pPr>
            <a:r>
              <a:rPr lang="en-US" b="1" dirty="0" smtClean="0">
                <a:solidFill>
                  <a:srgbClr val="FF0000"/>
                </a:solidFill>
              </a:rPr>
              <a:t>Chapter 3</a:t>
            </a:r>
            <a:br>
              <a:rPr lang="en-US" b="1" dirty="0" smtClean="0">
                <a:solidFill>
                  <a:srgbClr val="FF0000"/>
                </a:solidFill>
              </a:rPr>
            </a:br>
            <a:r>
              <a:rPr lang="en-US" b="1" dirty="0" smtClean="0">
                <a:solidFill>
                  <a:srgbClr val="FF0000"/>
                </a:solidFill>
              </a:rPr>
              <a:t>Processor</a:t>
            </a:r>
            <a:r>
              <a:rPr lang="en-CA" b="1" dirty="0" smtClean="0">
                <a:solidFill>
                  <a:srgbClr val="FF0000"/>
                </a:solidFill>
              </a:rPr>
              <a:t> Management</a:t>
            </a: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199" y="533399"/>
          <a:ext cx="8153400" cy="5791202"/>
        </p:xfrm>
        <a:graphic>
          <a:graphicData uri="http://schemas.openxmlformats.org/drawingml/2006/table">
            <a:tbl>
              <a:tblPr/>
              <a:tblGrid>
                <a:gridCol w="4076700"/>
                <a:gridCol w="4076700"/>
              </a:tblGrid>
              <a:tr h="451367">
                <a:tc>
                  <a:txBody>
                    <a:bodyPr/>
                    <a:lstStyle/>
                    <a:p>
                      <a:pPr algn="ctr" fontAlgn="base"/>
                      <a:r>
                        <a:rPr lang="en-US" sz="1800" b="1" cap="all" dirty="0">
                          <a:solidFill>
                            <a:srgbClr val="000000"/>
                          </a:solidFill>
                        </a:rPr>
                        <a:t>USER LEVEL THREAD</a:t>
                      </a:r>
                    </a:p>
                  </a:txBody>
                  <a:tcPr marL="56562" marR="56562" marT="56562" marB="56562" anchor="ctr">
                    <a:lnL>
                      <a:noFill/>
                    </a:lnL>
                    <a:lnR>
                      <a:noFill/>
                    </a:lnR>
                    <a:lnT>
                      <a:noFill/>
                    </a:lnT>
                    <a:lnB w="9525" cap="flat" cmpd="sng" algn="ctr">
                      <a:solidFill>
                        <a:srgbClr val="EDEDED"/>
                      </a:solidFill>
                      <a:prstDash val="solid"/>
                      <a:round/>
                      <a:headEnd type="none" w="med" len="med"/>
                      <a:tailEnd type="none" w="med" len="med"/>
                    </a:lnB>
                    <a:solidFill>
                      <a:schemeClr val="bg1"/>
                    </a:solidFill>
                  </a:tcPr>
                </a:tc>
                <a:tc>
                  <a:txBody>
                    <a:bodyPr/>
                    <a:lstStyle/>
                    <a:p>
                      <a:pPr algn="ctr" fontAlgn="base"/>
                      <a:r>
                        <a:rPr lang="en-US" sz="1800" b="1" cap="all" dirty="0">
                          <a:solidFill>
                            <a:srgbClr val="000000"/>
                          </a:solidFill>
                        </a:rPr>
                        <a:t>KERNEL LEVEL THREAD</a:t>
                      </a:r>
                    </a:p>
                  </a:txBody>
                  <a:tcPr marL="56562" marR="56562" marT="56562" marB="56562" anchor="ctr">
                    <a:lnL>
                      <a:noFill/>
                    </a:lnL>
                    <a:lnR>
                      <a:noFill/>
                    </a:lnR>
                    <a:lnT>
                      <a:noFill/>
                    </a:lnT>
                    <a:lnB w="9525" cap="flat" cmpd="sng" algn="ctr">
                      <a:solidFill>
                        <a:srgbClr val="EDEDED"/>
                      </a:solidFill>
                      <a:prstDash val="solid"/>
                      <a:round/>
                      <a:headEnd type="none" w="med" len="med"/>
                      <a:tailEnd type="none" w="med" len="med"/>
                    </a:lnB>
                    <a:solidFill>
                      <a:schemeClr val="bg1"/>
                    </a:solidFill>
                  </a:tcPr>
                </a:tc>
              </a:tr>
              <a:tr h="721381">
                <a:tc>
                  <a:txBody>
                    <a:bodyPr/>
                    <a:lstStyle/>
                    <a:p>
                      <a:pPr algn="l" fontAlgn="base"/>
                      <a:r>
                        <a:rPr lang="en-US" sz="1800" b="0"/>
                        <a:t>User thread are implemented by users.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kernel threads are implemented by OS.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721381">
                <a:tc>
                  <a:txBody>
                    <a:bodyPr/>
                    <a:lstStyle/>
                    <a:p>
                      <a:pPr algn="l" fontAlgn="base"/>
                      <a:r>
                        <a:rPr lang="en-US" sz="1800" b="0" dirty="0"/>
                        <a:t>OS doesn’t recognized user level threads.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Kernel threads are recognized by OS.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721381">
                <a:tc>
                  <a:txBody>
                    <a:bodyPr/>
                    <a:lstStyle/>
                    <a:p>
                      <a:pPr algn="l" fontAlgn="base"/>
                      <a:r>
                        <a:rPr lang="en-US" sz="1800" b="0"/>
                        <a:t>Implementation of User threads is easy.</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Implementation of Kernel thread is complicated.</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431217">
                <a:tc>
                  <a:txBody>
                    <a:bodyPr/>
                    <a:lstStyle/>
                    <a:p>
                      <a:pPr algn="l" fontAlgn="base"/>
                      <a:r>
                        <a:rPr lang="en-US" sz="1800" b="0"/>
                        <a:t>Context switch time is less.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Context switch time is more.</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721381">
                <a:tc>
                  <a:txBody>
                    <a:bodyPr/>
                    <a:lstStyle/>
                    <a:p>
                      <a:pPr algn="l" fontAlgn="base"/>
                      <a:r>
                        <a:rPr lang="en-US" sz="1800" b="0"/>
                        <a:t>Context switch requires no hardware support.</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Hardware support is needed.</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1301713">
                <a:tc>
                  <a:txBody>
                    <a:bodyPr/>
                    <a:lstStyle/>
                    <a:p>
                      <a:pPr algn="l" fontAlgn="base"/>
                      <a:r>
                        <a:rPr lang="en-US" sz="1800" b="0"/>
                        <a:t>If one user level thread perform blocking operation then entire process will be blocked.</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c>
                  <a:txBody>
                    <a:bodyPr/>
                    <a:lstStyle/>
                    <a:p>
                      <a:pPr algn="l" fontAlgn="base"/>
                      <a:r>
                        <a:rPr lang="en-US" sz="1800" b="0" dirty="0"/>
                        <a:t>If one kernel thread perform blocking operation then another thread can continue execution.</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w="9525" cap="flat" cmpd="sng" algn="ctr">
                      <a:solidFill>
                        <a:srgbClr val="EDEDED"/>
                      </a:solidFill>
                      <a:prstDash val="solid"/>
                      <a:round/>
                      <a:headEnd type="none" w="med" len="med"/>
                      <a:tailEnd type="none" w="med" len="med"/>
                    </a:lnB>
                    <a:solidFill>
                      <a:srgbClr val="FFFFFF"/>
                    </a:solidFill>
                  </a:tcPr>
                </a:tc>
              </a:tr>
              <a:tr h="721381">
                <a:tc>
                  <a:txBody>
                    <a:bodyPr/>
                    <a:lstStyle/>
                    <a:p>
                      <a:pPr algn="l" fontAlgn="base"/>
                      <a:r>
                        <a:rPr lang="en-US" sz="1800" b="0"/>
                        <a:t>Example : Java thread, POSIX threads.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c>
                  <a:txBody>
                    <a:bodyPr/>
                    <a:lstStyle/>
                    <a:p>
                      <a:pPr algn="l" fontAlgn="base"/>
                      <a:r>
                        <a:rPr lang="en-US" sz="1800" b="0" dirty="0"/>
                        <a:t>Example : Window Solaris.</a:t>
                      </a:r>
                    </a:p>
                  </a:txBody>
                  <a:tcPr marL="98984" marR="98984" marT="49492" marB="49492" anchor="ctr">
                    <a:lnL>
                      <a:noFill/>
                    </a:lnL>
                    <a:lnR>
                      <a:noFill/>
                    </a:lnR>
                    <a:lnT w="9525" cap="flat" cmpd="sng" algn="ctr">
                      <a:solidFill>
                        <a:srgbClr val="EDEDED"/>
                      </a:solidFill>
                      <a:prstDash val="solid"/>
                      <a:round/>
                      <a:headEnd type="none" w="med" len="med"/>
                      <a:tailEnd type="none" w="med" len="med"/>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761999"/>
          <a:ext cx="8229600" cy="5650720"/>
        </p:xfrm>
        <a:graphic>
          <a:graphicData uri="http://schemas.openxmlformats.org/drawingml/2006/table">
            <a:tbl>
              <a:tblPr/>
              <a:tblGrid>
                <a:gridCol w="667632"/>
                <a:gridCol w="3692421"/>
                <a:gridCol w="3869547"/>
              </a:tblGrid>
              <a:tr h="498817">
                <a:tc>
                  <a:txBody>
                    <a:bodyPr/>
                    <a:lstStyle/>
                    <a:p>
                      <a:pPr algn="l" fontAlgn="t"/>
                      <a:r>
                        <a:rPr lang="en-US" sz="1800" dirty="0"/>
                        <a:t>S.N.</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t>Process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t>Thread</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694007">
                <a:tc>
                  <a:txBody>
                    <a:bodyPr/>
                    <a:lstStyle/>
                    <a:p>
                      <a:pPr fontAlgn="t"/>
                      <a:r>
                        <a:rPr lang="en-US" sz="1800"/>
                        <a:t>1</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Process is heavy weight or resource intensive.</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Thread is light weight, taking lesser resources than a process.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4007">
                <a:tc>
                  <a:txBody>
                    <a:bodyPr/>
                    <a:lstStyle/>
                    <a:p>
                      <a:pPr fontAlgn="t"/>
                      <a:r>
                        <a:rPr lang="en-US" sz="1800"/>
                        <a:t>2</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Process switching needs interaction with operating system.</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Thread switching does not need to interact with operating system.</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79573">
                <a:tc>
                  <a:txBody>
                    <a:bodyPr/>
                    <a:lstStyle/>
                    <a:p>
                      <a:pPr fontAlgn="t"/>
                      <a:r>
                        <a:rPr lang="en-US" sz="1800"/>
                        <a:t>3</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In multiple processing environments, each process executes the same code but has its own memory and file resources.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t>All threads can share same set of open files, child processes.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89195">
                <a:tc>
                  <a:txBody>
                    <a:bodyPr/>
                    <a:lstStyle/>
                    <a:p>
                      <a:pPr fontAlgn="t"/>
                      <a:r>
                        <a:rPr lang="en-US" sz="1800"/>
                        <a:t>4</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If one process is blocked, then no other process can execute until the first process is unblocked.</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While one thread is blocked and waiting, a second thread in the same task can run.</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94007">
                <a:tc>
                  <a:txBody>
                    <a:bodyPr/>
                    <a:lstStyle/>
                    <a:p>
                      <a:pPr fontAlgn="t"/>
                      <a:r>
                        <a:rPr lang="en-US" sz="1800"/>
                        <a:t>5</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Multiple processes without using threads use more resources.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Multiple threaded processes use fewer resources.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89195">
                <a:tc>
                  <a:txBody>
                    <a:bodyPr/>
                    <a:lstStyle/>
                    <a:p>
                      <a:pPr fontAlgn="t"/>
                      <a:r>
                        <a:rPr lang="en-US" sz="1800"/>
                        <a:t>6</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t>In multiple processes each process operates independently of the others.</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t>One thread can read, write or change another thread's data.</a:t>
                      </a:r>
                    </a:p>
                  </a:txBody>
                  <a:tcPr marL="39077" marR="39077" marT="39077" marB="3907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533400" y="152400"/>
            <a:ext cx="8213777" cy="1048985"/>
          </a:xfrm>
          <a:prstGeom prst="rect">
            <a:avLst/>
          </a:prstGeom>
          <a:noFill/>
          <a:ln w="9525">
            <a:noFill/>
            <a:miter lim="800000"/>
            <a:headEnd/>
            <a:tailEnd/>
          </a:ln>
          <a:effectLst/>
        </p:spPr>
        <p:txBody>
          <a:bodyPr vert="horz" wrap="none" lIns="0" tIns="31740" rIns="31740" bIns="3174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121214"/>
                </a:solidFill>
                <a:effectLst/>
                <a:latin typeface="Verdana" pitchFamily="34" charset="0"/>
                <a:cs typeface="Arial" pitchFamily="34" charset="0"/>
              </a:rPr>
              <a:t>Difference between Process and Thread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228600"/>
            <a:ext cx="3246402" cy="584775"/>
          </a:xfrm>
          <a:prstGeom prst="rect">
            <a:avLst/>
          </a:prstGeom>
        </p:spPr>
        <p:txBody>
          <a:bodyPr wrap="none">
            <a:spAutoFit/>
          </a:bodyPr>
          <a:lstStyle/>
          <a:p>
            <a:pPr>
              <a:buFont typeface="Wingdings" pitchFamily="2" charset="2"/>
              <a:buChar char="Ø"/>
            </a:pPr>
            <a:r>
              <a:rPr lang="en-US" sz="3200" b="1" dirty="0" smtClean="0"/>
              <a:t> CPU </a:t>
            </a:r>
            <a:r>
              <a:rPr lang="en-US" sz="3200" b="1" dirty="0" smtClean="0"/>
              <a:t>Scheduling</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990600"/>
            <a:ext cx="4495800" cy="2862322"/>
          </a:xfrm>
          <a:prstGeom prst="rect">
            <a:avLst/>
          </a:prstGeom>
          <a:noFill/>
        </p:spPr>
        <p:txBody>
          <a:bodyPr wrap="square" rtlCol="0">
            <a:spAutoFit/>
          </a:bodyPr>
          <a:lstStyle/>
          <a:p>
            <a:r>
              <a:rPr lang="en-US" dirty="0" smtClean="0"/>
              <a:t>Link</a:t>
            </a:r>
          </a:p>
          <a:p>
            <a:pPr marL="342900" indent="-342900">
              <a:buAutoNum type="arabicPeriod"/>
            </a:pPr>
            <a:r>
              <a:rPr lang="en-US" dirty="0" smtClean="0">
                <a:hlinkClick r:id="rId2"/>
              </a:rPr>
              <a:t>https://www.geeksforgeeks.org/gate-notes-operating-system-process-management-introduction/</a:t>
            </a:r>
            <a:endParaRPr lang="en-US" dirty="0" smtClean="0"/>
          </a:p>
          <a:p>
            <a:pPr marL="342900" indent="-342900">
              <a:buAutoNum type="arabicPeriod"/>
            </a:pPr>
            <a:r>
              <a:rPr lang="en-US" dirty="0" smtClean="0">
                <a:hlinkClick r:id="rId3"/>
              </a:rPr>
              <a:t>https://www.tutorialspoint.com/operating_system/os_processes.htm</a:t>
            </a:r>
            <a:endParaRPr lang="en-US" dirty="0" smtClean="0"/>
          </a:p>
          <a:p>
            <a:pPr marL="342900" indent="-342900">
              <a:buAutoNum type="arabicPeriod"/>
            </a:pPr>
            <a:r>
              <a:rPr lang="en-US" dirty="0" smtClean="0"/>
              <a:t>https://www.includehelp.com/operating-systems/process-operations-in-operating-system.aspx</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382000" cy="923330"/>
          </a:xfrm>
          <a:prstGeom prst="rect">
            <a:avLst/>
          </a:prstGeom>
        </p:spPr>
        <p:txBody>
          <a:bodyPr wrap="square">
            <a:spAutoFit/>
          </a:bodyPr>
          <a:lstStyle/>
          <a:p>
            <a:r>
              <a:rPr lang="en-US" dirty="0"/>
              <a:t>A process is a program in execution. For example, when we write a program in C or C++ and compile it, the compiler creates binary code. The original code and binary code are both programs. When we actually run the binary code, it becomes a process.</a:t>
            </a:r>
          </a:p>
        </p:txBody>
      </p:sp>
      <p:sp>
        <p:nvSpPr>
          <p:cNvPr id="3" name="Rectangle 2"/>
          <p:cNvSpPr/>
          <p:nvPr/>
        </p:nvSpPr>
        <p:spPr>
          <a:xfrm>
            <a:off x="3352800" y="228600"/>
            <a:ext cx="3587457" cy="424732"/>
          </a:xfrm>
          <a:prstGeom prst="rect">
            <a:avLst/>
          </a:prstGeom>
        </p:spPr>
        <p:txBody>
          <a:bodyPr wrap="none">
            <a:spAutoFit/>
          </a:bodyPr>
          <a:lstStyle/>
          <a:p>
            <a:pPr>
              <a:lnSpc>
                <a:spcPct val="90000"/>
              </a:lnSpc>
              <a:buFont typeface="Wingdings" pitchFamily="2" charset="2"/>
              <a:buChar char="Ø"/>
            </a:pPr>
            <a:r>
              <a:rPr lang="en-US" sz="2400" b="1" u="sng" dirty="0" smtClean="0"/>
              <a:t>  Processor</a:t>
            </a:r>
            <a:r>
              <a:rPr lang="en-CA" sz="2400" b="1" u="sng" dirty="0" smtClean="0"/>
              <a:t> </a:t>
            </a:r>
            <a:r>
              <a:rPr lang="en-CA" sz="2400" b="1" u="sng" dirty="0" smtClean="0"/>
              <a:t>Management</a:t>
            </a:r>
            <a:endParaRPr lang="en-US" sz="2400" b="1" u="sng" dirty="0" smtClean="0"/>
          </a:p>
        </p:txBody>
      </p:sp>
      <p:sp>
        <p:nvSpPr>
          <p:cNvPr id="4" name="Rectangle 3"/>
          <p:cNvSpPr/>
          <p:nvPr/>
        </p:nvSpPr>
        <p:spPr>
          <a:xfrm>
            <a:off x="533400" y="1981200"/>
            <a:ext cx="8305800" cy="1200329"/>
          </a:xfrm>
          <a:prstGeom prst="rect">
            <a:avLst/>
          </a:prstGeom>
        </p:spPr>
        <p:txBody>
          <a:bodyPr wrap="square">
            <a:spAutoFit/>
          </a:bodyPr>
          <a:lstStyle/>
          <a:p>
            <a:r>
              <a:rPr lang="en-US" dirty="0"/>
              <a:t>A process is an ‘active’ entity, as opposed to a program, which is considered to be a ‘passive’ entity. A single program can create many processes when run multiple times; for example, when we open a .exe or binary file multiple times, multiple instances begin (multiple processes are created).</a:t>
            </a:r>
          </a:p>
        </p:txBody>
      </p:sp>
      <p:pic>
        <p:nvPicPr>
          <p:cNvPr id="4098" name="Picture 2" descr="https://www.geeksforgeeks.org/wp-content/uploads/gq/2015/06/process.png"/>
          <p:cNvPicPr>
            <a:picLocks noChangeAspect="1" noChangeArrowheads="1"/>
          </p:cNvPicPr>
          <p:nvPr/>
        </p:nvPicPr>
        <p:blipFill>
          <a:blip r:embed="rId2"/>
          <a:srcRect/>
          <a:stretch>
            <a:fillRect/>
          </a:stretch>
        </p:blipFill>
        <p:spPr bwMode="auto">
          <a:xfrm>
            <a:off x="4038600" y="2971800"/>
            <a:ext cx="2209800" cy="35909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5016758"/>
          </a:xfrm>
          <a:prstGeom prst="rect">
            <a:avLst/>
          </a:prstGeom>
        </p:spPr>
        <p:txBody>
          <a:bodyPr wrap="square">
            <a:spAutoFit/>
          </a:bodyPr>
          <a:lstStyle/>
          <a:p>
            <a:pPr>
              <a:buFont typeface="Arial" pitchFamily="34" charset="0"/>
              <a:buChar char="•"/>
            </a:pPr>
            <a:r>
              <a:rPr lang="en-US" sz="3200" b="1" i="1" dirty="0"/>
              <a:t>Text </a:t>
            </a:r>
            <a:r>
              <a:rPr lang="en-US" sz="3200" b="1" i="1" dirty="0" err="1"/>
              <a:t>Section</a:t>
            </a:r>
            <a:r>
              <a:rPr lang="en-US" sz="3200" i="1" dirty="0" err="1"/>
              <a:t>:</a:t>
            </a:r>
            <a:r>
              <a:rPr lang="en-US" sz="3200" dirty="0" err="1"/>
              <a:t>A</a:t>
            </a:r>
            <a:r>
              <a:rPr lang="en-US" sz="3200" dirty="0"/>
              <a:t> Process, sometimes known as the Text Section, also includes the current activity represented by the value of the </a:t>
            </a:r>
            <a:r>
              <a:rPr lang="en-US" sz="3200" b="1" i="1" dirty="0"/>
              <a:t>Program Counter</a:t>
            </a:r>
            <a:r>
              <a:rPr lang="en-US" sz="3200" dirty="0" smtClean="0"/>
              <a:t>.</a:t>
            </a:r>
          </a:p>
          <a:p>
            <a:pPr>
              <a:buFont typeface="Arial" pitchFamily="34" charset="0"/>
              <a:buChar char="•"/>
            </a:pPr>
            <a:r>
              <a:rPr lang="en-US" sz="3200" b="1" i="1" dirty="0" smtClean="0"/>
              <a:t>Stack</a:t>
            </a:r>
            <a:r>
              <a:rPr lang="en-US" sz="3200" i="1" dirty="0"/>
              <a:t>:</a:t>
            </a:r>
            <a:r>
              <a:rPr lang="en-US" sz="3200" dirty="0"/>
              <a:t> The Stack contains the temporary data, such as function parameters, returns addresses, and local variables</a:t>
            </a:r>
            <a:r>
              <a:rPr lang="en-US" sz="3200" dirty="0" smtClean="0"/>
              <a:t>.</a:t>
            </a:r>
          </a:p>
          <a:p>
            <a:pPr>
              <a:buFont typeface="Arial" pitchFamily="34" charset="0"/>
              <a:buChar char="•"/>
            </a:pPr>
            <a:r>
              <a:rPr lang="en-US" sz="3200" b="1" i="1" dirty="0" smtClean="0"/>
              <a:t>Data </a:t>
            </a:r>
            <a:r>
              <a:rPr lang="en-US" sz="3200" b="1" i="1" dirty="0"/>
              <a:t>Section</a:t>
            </a:r>
            <a:r>
              <a:rPr lang="en-US" sz="3200" i="1" dirty="0"/>
              <a:t>:</a:t>
            </a:r>
            <a:r>
              <a:rPr lang="en-US" sz="3200" dirty="0"/>
              <a:t> Contains the global variable</a:t>
            </a:r>
            <a:r>
              <a:rPr lang="en-US" sz="3200" dirty="0" smtClean="0"/>
              <a:t>.</a:t>
            </a:r>
          </a:p>
          <a:p>
            <a:pPr>
              <a:buFont typeface="Arial" pitchFamily="34" charset="0"/>
              <a:buChar char="•"/>
            </a:pPr>
            <a:r>
              <a:rPr lang="en-US" sz="3200" b="1" i="1" dirty="0" smtClean="0"/>
              <a:t>Heap </a:t>
            </a:r>
            <a:r>
              <a:rPr lang="en-US" sz="3200" b="1" i="1" dirty="0"/>
              <a:t>Section</a:t>
            </a:r>
            <a:r>
              <a:rPr lang="en-US" sz="3200" i="1" dirty="0"/>
              <a:t>:</a:t>
            </a:r>
            <a:r>
              <a:rPr lang="en-US" sz="3200" dirty="0"/>
              <a:t> Dynamically allocated memory to process during its run time.</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228600"/>
            <a:ext cx="2438296" cy="584775"/>
          </a:xfrm>
          <a:prstGeom prst="rect">
            <a:avLst/>
          </a:prstGeom>
        </p:spPr>
        <p:txBody>
          <a:bodyPr wrap="none">
            <a:spAutoFit/>
          </a:bodyPr>
          <a:lstStyle/>
          <a:p>
            <a:r>
              <a:rPr lang="en-US" sz="3200" b="1" u="sng" dirty="0"/>
              <a:t>Process </a:t>
            </a:r>
            <a:r>
              <a:rPr lang="en-US" sz="3200" b="1" u="sng" dirty="0" smtClean="0"/>
              <a:t>State</a:t>
            </a:r>
            <a:endParaRPr lang="en-US" sz="3200" b="1" u="sng" dirty="0"/>
          </a:p>
        </p:txBody>
      </p:sp>
      <p:pic>
        <p:nvPicPr>
          <p:cNvPr id="2052" name="Picture 4" descr="process-states"/>
          <p:cNvPicPr>
            <a:picLocks noChangeAspect="1" noChangeArrowheads="1"/>
          </p:cNvPicPr>
          <p:nvPr/>
        </p:nvPicPr>
        <p:blipFill>
          <a:blip r:embed="rId2"/>
          <a:srcRect/>
          <a:stretch>
            <a:fillRect/>
          </a:stretch>
        </p:blipFill>
        <p:spPr bwMode="auto">
          <a:xfrm>
            <a:off x="1066800" y="2690019"/>
            <a:ext cx="6781800" cy="4167981"/>
          </a:xfrm>
          <a:prstGeom prst="rect">
            <a:avLst/>
          </a:prstGeom>
          <a:noFill/>
        </p:spPr>
      </p:pic>
      <p:pic>
        <p:nvPicPr>
          <p:cNvPr id="2054" name="Picture 6" descr="Process States"/>
          <p:cNvPicPr>
            <a:picLocks noChangeAspect="1" noChangeArrowheads="1"/>
          </p:cNvPicPr>
          <p:nvPr/>
        </p:nvPicPr>
        <p:blipFill>
          <a:blip r:embed="rId3"/>
          <a:srcRect/>
          <a:stretch>
            <a:fillRect/>
          </a:stretch>
        </p:blipFill>
        <p:spPr bwMode="auto">
          <a:xfrm>
            <a:off x="1905000" y="838200"/>
            <a:ext cx="5004179" cy="1676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533400"/>
            <a:ext cx="8229600" cy="3385542"/>
          </a:xfrm>
          <a:prstGeom prst="rect">
            <a:avLst/>
          </a:prstGeom>
          <a:solidFill>
            <a:schemeClr val="bg1"/>
          </a:solidFill>
          <a:ln w="9525">
            <a:noFill/>
            <a:miter lim="800000"/>
            <a:headEnd/>
            <a:tailEnd/>
          </a:ln>
          <a:effectLst/>
        </p:spPr>
        <p:txBody>
          <a:bodyPr vert="horz" wrap="square" lIns="0" tIns="0" rIns="0" bIns="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New:</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Newly Created Process (or) being-created process.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Ready:</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After creation process moves to Ready state, i.e. the process is ready for execution.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Run:</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Currently running process in CPU (only one process at a time can be under execution in a single processor).</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Wait (or Block):</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When a process requests I/O access.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Complete (or Terminated):</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The process completed its execution.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Suspended Ready:</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When the ready queue becomes full, some processes are moved to suspended ready state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2000" b="1" i="0" u="none" strike="noStrike" cap="none" normalizeH="0" baseline="0" dirty="0" smtClean="0">
                <a:ln>
                  <a:noFill/>
                </a:ln>
                <a:solidFill>
                  <a:schemeClr val="tx1"/>
                </a:solidFill>
                <a:effectLst/>
                <a:latin typeface="Consolas" pitchFamily="49" charset="0"/>
                <a:cs typeface="Consolas" pitchFamily="49" charset="0"/>
              </a:rPr>
              <a:t> Suspended Block:</a:t>
            </a:r>
            <a:r>
              <a:rPr kumimoji="0" lang="en-US" sz="2000" b="0" i="0" u="none" strike="noStrike" cap="none" normalizeH="0" baseline="0" dirty="0" smtClean="0">
                <a:ln>
                  <a:noFill/>
                </a:ln>
                <a:solidFill>
                  <a:schemeClr val="tx1"/>
                </a:solidFill>
                <a:effectLst/>
                <a:latin typeface="Consolas" pitchFamily="49" charset="0"/>
                <a:cs typeface="Consolas" pitchFamily="49" charset="0"/>
              </a:rPr>
              <a:t> When waiting queue becomes full.</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
        <p:nvSpPr>
          <p:cNvPr id="3" name="Rectangle 2"/>
          <p:cNvSpPr/>
          <p:nvPr/>
        </p:nvSpPr>
        <p:spPr>
          <a:xfrm>
            <a:off x="381000" y="4267200"/>
            <a:ext cx="8305800" cy="1200329"/>
          </a:xfrm>
          <a:prstGeom prst="rect">
            <a:avLst/>
          </a:prstGeom>
        </p:spPr>
        <p:txBody>
          <a:bodyPr wrap="square">
            <a:spAutoFit/>
          </a:bodyPr>
          <a:lstStyle/>
          <a:p>
            <a:r>
              <a:rPr lang="en-US" b="1" dirty="0"/>
              <a:t>Context Switching</a:t>
            </a:r>
            <a:r>
              <a:rPr lang="en-US" dirty="0" smtClean="0"/>
              <a:t/>
            </a:r>
            <a:br>
              <a:rPr lang="en-US" dirty="0" smtClean="0"/>
            </a:br>
            <a:r>
              <a:rPr lang="en-US" dirty="0"/>
              <a:t>The process of saving the context of one process and loading the context of another process is known as Context Switching. In simple terms, it is like loading and unloading the process from running state to ready state.</a:t>
            </a:r>
          </a:p>
        </p:txBody>
      </p:sp>
      <p:sp>
        <p:nvSpPr>
          <p:cNvPr id="4" name="Rectangle 3"/>
          <p:cNvSpPr/>
          <p:nvPr/>
        </p:nvSpPr>
        <p:spPr>
          <a:xfrm>
            <a:off x="381000" y="5562600"/>
            <a:ext cx="8001000" cy="923330"/>
          </a:xfrm>
          <a:prstGeom prst="rect">
            <a:avLst/>
          </a:prstGeom>
        </p:spPr>
        <p:txBody>
          <a:bodyPr wrap="square">
            <a:spAutoFit/>
          </a:bodyPr>
          <a:lstStyle/>
          <a:p>
            <a:r>
              <a:rPr lang="en-US" b="1" dirty="0"/>
              <a:t>Process Control Block (PCB)</a:t>
            </a:r>
          </a:p>
          <a:p>
            <a:r>
              <a:rPr lang="en-US" dirty="0"/>
              <a:t>A Process Control Block is a data structure maintained by the Operating System for every process. The PCB is identified by an integer process ID (PID).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0"/>
            <a:ext cx="3255324" cy="461665"/>
          </a:xfrm>
          <a:prstGeom prst="rect">
            <a:avLst/>
          </a:prstGeom>
        </p:spPr>
        <p:txBody>
          <a:bodyPr wrap="square">
            <a:spAutoFit/>
          </a:bodyPr>
          <a:lstStyle/>
          <a:p>
            <a:r>
              <a:rPr lang="en-US" sz="2400" b="1" dirty="0"/>
              <a:t>Operation on Processes</a:t>
            </a:r>
          </a:p>
        </p:txBody>
      </p:sp>
      <p:sp>
        <p:nvSpPr>
          <p:cNvPr id="3" name="Rectangle 2"/>
          <p:cNvSpPr/>
          <p:nvPr/>
        </p:nvSpPr>
        <p:spPr>
          <a:xfrm>
            <a:off x="609600" y="457200"/>
            <a:ext cx="8001000" cy="3970318"/>
          </a:xfrm>
          <a:prstGeom prst="rect">
            <a:avLst/>
          </a:prstGeom>
        </p:spPr>
        <p:txBody>
          <a:bodyPr wrap="square">
            <a:spAutoFit/>
          </a:bodyPr>
          <a:lstStyle/>
          <a:p>
            <a:r>
              <a:rPr lang="en-US" b="1" u="sng" dirty="0" smtClean="0"/>
              <a:t>1) Process Creation</a:t>
            </a:r>
            <a:r>
              <a:rPr lang="en-US" dirty="0" smtClean="0"/>
              <a:t> : -</a:t>
            </a:r>
          </a:p>
          <a:p>
            <a:r>
              <a:rPr lang="en-US" b="1" dirty="0" smtClean="0"/>
              <a:t>	Process creation is a task of creating new processes</a:t>
            </a:r>
            <a:r>
              <a:rPr lang="en-US" dirty="0" smtClean="0"/>
              <a:t>. There are different situations in which a new process is created. There are different ways to create new process.</a:t>
            </a:r>
          </a:p>
          <a:p>
            <a:r>
              <a:rPr lang="en-US" dirty="0" smtClean="0"/>
              <a:t>	 A new process can be created at the time of initialization of operating system or when system calls such as </a:t>
            </a:r>
            <a:r>
              <a:rPr lang="en-US" b="1" dirty="0" smtClean="0"/>
              <a:t>fork ()</a:t>
            </a:r>
            <a:r>
              <a:rPr lang="en-US" dirty="0" smtClean="0"/>
              <a:t> are initiated by other processes.</a:t>
            </a:r>
          </a:p>
          <a:p>
            <a:r>
              <a:rPr lang="en-US" dirty="0" smtClean="0"/>
              <a:t>	 The process, which creates a new process using system calls, is called </a:t>
            </a:r>
            <a:r>
              <a:rPr lang="en-US" b="1" dirty="0" smtClean="0"/>
              <a:t>parent process</a:t>
            </a:r>
            <a:r>
              <a:rPr lang="en-US" dirty="0" smtClean="0"/>
              <a:t> while the new process that is created is called </a:t>
            </a:r>
            <a:r>
              <a:rPr lang="en-US" b="1" dirty="0" smtClean="0"/>
              <a:t>child process</a:t>
            </a:r>
            <a:r>
              <a:rPr lang="en-US" dirty="0" smtClean="0"/>
              <a:t>. </a:t>
            </a:r>
          </a:p>
          <a:p>
            <a:r>
              <a:rPr lang="en-US" dirty="0" smtClean="0"/>
              <a:t>	The </a:t>
            </a:r>
            <a:r>
              <a:rPr lang="en-US" b="1" dirty="0" smtClean="0"/>
              <a:t>child processes</a:t>
            </a:r>
            <a:r>
              <a:rPr lang="en-US" dirty="0" smtClean="0"/>
              <a:t> can create new processes using system calls. A new process can also create by an operating system based on the request received from the user.</a:t>
            </a:r>
          </a:p>
          <a:p>
            <a:r>
              <a:rPr lang="en-US" dirty="0" smtClean="0"/>
              <a:t>	The process creation is very common in running computer system because corresponding to every task that is performed there is a process associated with it</a:t>
            </a:r>
            <a:endParaRPr lang="en-US" dirty="0"/>
          </a:p>
        </p:txBody>
      </p:sp>
      <p:sp>
        <p:nvSpPr>
          <p:cNvPr id="4" name="Rectangle 3"/>
          <p:cNvSpPr/>
          <p:nvPr/>
        </p:nvSpPr>
        <p:spPr>
          <a:xfrm>
            <a:off x="609600" y="4494074"/>
            <a:ext cx="8305800" cy="1754326"/>
          </a:xfrm>
          <a:prstGeom prst="rect">
            <a:avLst/>
          </a:prstGeom>
        </p:spPr>
        <p:txBody>
          <a:bodyPr wrap="square">
            <a:spAutoFit/>
          </a:bodyPr>
          <a:lstStyle/>
          <a:p>
            <a:r>
              <a:rPr lang="en-US" b="1" u="sng" dirty="0" smtClean="0"/>
              <a:t>2) Process termination </a:t>
            </a:r>
            <a:r>
              <a:rPr lang="en-US" dirty="0" smtClean="0"/>
              <a:t>: - </a:t>
            </a:r>
          </a:p>
          <a:p>
            <a:r>
              <a:rPr lang="en-US" b="1" dirty="0" smtClean="0"/>
              <a:t> 	Process termination is an operation in which a process is terminated after the execution of its last instruction</a:t>
            </a:r>
            <a:r>
              <a:rPr lang="en-US" dirty="0" smtClean="0"/>
              <a:t>. This operation is used to terminate or end any process. When a process is terminated, the resources that were being utilized by the process are released by the operating system. When a child process terminates, it sends the status information back to the parent process before terminating.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rocess operations in operating system"/>
          <p:cNvPicPr>
            <a:picLocks noChangeAspect="1" noChangeArrowheads="1"/>
          </p:cNvPicPr>
          <p:nvPr/>
        </p:nvPicPr>
        <p:blipFill>
          <a:blip r:embed="rId2"/>
          <a:srcRect/>
          <a:stretch>
            <a:fillRect/>
          </a:stretch>
        </p:blipFill>
        <p:spPr bwMode="auto">
          <a:xfrm>
            <a:off x="838200" y="0"/>
            <a:ext cx="6705600" cy="4601882"/>
          </a:xfrm>
          <a:prstGeom prst="rect">
            <a:avLst/>
          </a:prstGeom>
          <a:noFill/>
        </p:spPr>
      </p:pic>
      <p:sp>
        <p:nvSpPr>
          <p:cNvPr id="3" name="Rectangle 2"/>
          <p:cNvSpPr/>
          <p:nvPr/>
        </p:nvSpPr>
        <p:spPr>
          <a:xfrm>
            <a:off x="1143000" y="4343400"/>
            <a:ext cx="7010400" cy="369332"/>
          </a:xfrm>
          <a:prstGeom prst="rect">
            <a:avLst/>
          </a:prstGeom>
        </p:spPr>
        <p:txBody>
          <a:bodyPr wrap="square">
            <a:spAutoFit/>
          </a:bodyPr>
          <a:lstStyle/>
          <a:p>
            <a:r>
              <a:rPr lang="en-US" b="1" dirty="0" smtClean="0"/>
              <a:t>The above figure shows the hierarchical structure of processes.</a:t>
            </a:r>
            <a:endParaRPr lang="en-US" dirty="0"/>
          </a:p>
        </p:txBody>
      </p:sp>
      <p:sp>
        <p:nvSpPr>
          <p:cNvPr id="4" name="Rectangle 3"/>
          <p:cNvSpPr/>
          <p:nvPr/>
        </p:nvSpPr>
        <p:spPr>
          <a:xfrm>
            <a:off x="457200" y="5181600"/>
            <a:ext cx="8229600" cy="1200329"/>
          </a:xfrm>
          <a:prstGeom prst="rect">
            <a:avLst/>
          </a:prstGeom>
        </p:spPr>
        <p:txBody>
          <a:bodyPr wrap="square">
            <a:spAutoFit/>
          </a:bodyPr>
          <a:lstStyle/>
          <a:p>
            <a:r>
              <a:rPr lang="en-US" b="1" dirty="0" smtClean="0"/>
              <a:t>	The termination of a process when all its instruction has been executed successfully is called normal termination</a:t>
            </a:r>
            <a:r>
              <a:rPr lang="en-US" dirty="0" smtClean="0"/>
              <a:t>. However, there are instances when a process terminates due to some error. </a:t>
            </a:r>
            <a:r>
              <a:rPr lang="en-US" b="1" dirty="0" smtClean="0"/>
              <a:t>This termination is called as abnormal termination of a process</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458200" cy="1200329"/>
          </a:xfrm>
          <a:prstGeom prst="rect">
            <a:avLst/>
          </a:prstGeom>
        </p:spPr>
        <p:txBody>
          <a:bodyPr wrap="square">
            <a:spAutoFit/>
          </a:bodyPr>
          <a:lstStyle/>
          <a:p>
            <a:r>
              <a:rPr lang="en-US" dirty="0" smtClean="0"/>
              <a:t>A thread is also called a </a:t>
            </a:r>
            <a:r>
              <a:rPr lang="en-US" b="1" dirty="0" smtClean="0"/>
              <a:t>lightweight process</a:t>
            </a:r>
            <a:r>
              <a:rPr lang="en-US" dirty="0" smtClean="0"/>
              <a:t>. Threads provide a way to improve application performance through parallelism. Threads represent a software approach to improving performance of operating system by reducing the overhead thread is equivalent to a classical process.</a:t>
            </a:r>
            <a:endParaRPr lang="en-US" dirty="0"/>
          </a:p>
        </p:txBody>
      </p:sp>
      <p:sp>
        <p:nvSpPr>
          <p:cNvPr id="3" name="Rectangle 2"/>
          <p:cNvSpPr/>
          <p:nvPr/>
        </p:nvSpPr>
        <p:spPr>
          <a:xfrm>
            <a:off x="3962400" y="0"/>
            <a:ext cx="1230850" cy="461665"/>
          </a:xfrm>
          <a:prstGeom prst="rect">
            <a:avLst/>
          </a:prstGeom>
        </p:spPr>
        <p:txBody>
          <a:bodyPr wrap="none">
            <a:spAutoFit/>
          </a:bodyPr>
          <a:lstStyle/>
          <a:p>
            <a:r>
              <a:rPr lang="en-US" sz="2400" b="1" u="sng" dirty="0" smtClean="0"/>
              <a:t>THREAD</a:t>
            </a:r>
            <a:endParaRPr lang="en-US" sz="2400" b="1" u="sng" dirty="0"/>
          </a:p>
        </p:txBody>
      </p:sp>
      <p:sp>
        <p:nvSpPr>
          <p:cNvPr id="4" name="Rectangle 3"/>
          <p:cNvSpPr/>
          <p:nvPr/>
        </p:nvSpPr>
        <p:spPr>
          <a:xfrm>
            <a:off x="381000" y="1828800"/>
            <a:ext cx="8458200" cy="923330"/>
          </a:xfrm>
          <a:prstGeom prst="rect">
            <a:avLst/>
          </a:prstGeom>
        </p:spPr>
        <p:txBody>
          <a:bodyPr wrap="square">
            <a:spAutoFit/>
          </a:bodyPr>
          <a:lstStyle/>
          <a:p>
            <a:r>
              <a:rPr lang="en-US" dirty="0" smtClean="0"/>
              <a:t>A thread shares with its peer threads few information like code segment, data segment and open files. When one thread alters a code segment memory item, all other threads see that.</a:t>
            </a:r>
            <a:endParaRPr lang="en-US" dirty="0"/>
          </a:p>
        </p:txBody>
      </p:sp>
      <p:sp>
        <p:nvSpPr>
          <p:cNvPr id="5" name="Rectangle 4"/>
          <p:cNvSpPr/>
          <p:nvPr/>
        </p:nvSpPr>
        <p:spPr>
          <a:xfrm>
            <a:off x="381000" y="2762071"/>
            <a:ext cx="8305800" cy="1200329"/>
          </a:xfrm>
          <a:prstGeom prst="rect">
            <a:avLst/>
          </a:prstGeom>
        </p:spPr>
        <p:txBody>
          <a:bodyPr wrap="square">
            <a:spAutoFit/>
          </a:bodyPr>
          <a:lstStyle/>
          <a:p>
            <a:r>
              <a:rPr lang="en-US" dirty="0" smtClean="0"/>
              <a:t>Each thread belongs to exactly one process and no thread can exist outside a process. Each thread represents a separate flow of control. Threads have been successfully used in implementing network servers and web server. They also provide a suitable foundation for parallel execution of applications on shared memory multiprocessors.</a:t>
            </a:r>
            <a:endParaRPr lang="en-US" dirty="0"/>
          </a:p>
        </p:txBody>
      </p:sp>
      <p:sp>
        <p:nvSpPr>
          <p:cNvPr id="6" name="Rectangle 5"/>
          <p:cNvSpPr/>
          <p:nvPr/>
        </p:nvSpPr>
        <p:spPr>
          <a:xfrm>
            <a:off x="381000" y="4191000"/>
            <a:ext cx="8229600" cy="1200329"/>
          </a:xfrm>
          <a:prstGeom prst="rect">
            <a:avLst/>
          </a:prstGeom>
        </p:spPr>
        <p:txBody>
          <a:bodyPr wrap="square">
            <a:spAutoFit/>
          </a:bodyPr>
          <a:lstStyle/>
          <a:p>
            <a:r>
              <a:rPr lang="en-US" dirty="0" smtClean="0"/>
              <a:t>Types of Thread</a:t>
            </a:r>
          </a:p>
          <a:p>
            <a:pPr>
              <a:buFont typeface="Arial" pitchFamily="34" charset="0"/>
              <a:buChar char="•"/>
            </a:pPr>
            <a:r>
              <a:rPr lang="en-US" b="1" dirty="0" smtClean="0"/>
              <a:t> User </a:t>
            </a:r>
            <a:r>
              <a:rPr lang="en-US" b="1" dirty="0" smtClean="0"/>
              <a:t>Level Threads</a:t>
            </a:r>
            <a:r>
              <a:rPr lang="en-US" dirty="0" smtClean="0"/>
              <a:t> − User managed threads.</a:t>
            </a:r>
          </a:p>
          <a:p>
            <a:pPr>
              <a:buFont typeface="Arial" pitchFamily="34" charset="0"/>
              <a:buChar char="•"/>
            </a:pPr>
            <a:r>
              <a:rPr lang="en-US" b="1" dirty="0" smtClean="0"/>
              <a:t> Kernel </a:t>
            </a:r>
            <a:r>
              <a:rPr lang="en-US" b="1" dirty="0" smtClean="0"/>
              <a:t>Level Threads</a:t>
            </a:r>
            <a:r>
              <a:rPr lang="en-US" dirty="0" smtClean="0"/>
              <a:t> − Operating System managed threads acting on kernel, an operating system core.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ingle vs Multithreaded Process"/>
          <p:cNvPicPr>
            <a:picLocks noChangeAspect="1" noChangeArrowheads="1"/>
          </p:cNvPicPr>
          <p:nvPr/>
        </p:nvPicPr>
        <p:blipFill>
          <a:blip r:embed="rId2"/>
          <a:srcRect/>
          <a:stretch>
            <a:fillRect/>
          </a:stretch>
        </p:blipFill>
        <p:spPr bwMode="auto">
          <a:xfrm>
            <a:off x="457200" y="762000"/>
            <a:ext cx="8305800" cy="5791200"/>
          </a:xfrm>
          <a:prstGeom prst="rect">
            <a:avLst/>
          </a:prstGeom>
          <a:noFill/>
        </p:spPr>
      </p:pic>
      <p:sp>
        <p:nvSpPr>
          <p:cNvPr id="3" name="Rectangle 2"/>
          <p:cNvSpPr/>
          <p:nvPr/>
        </p:nvSpPr>
        <p:spPr>
          <a:xfrm>
            <a:off x="4114800" y="228600"/>
            <a:ext cx="968920" cy="369332"/>
          </a:xfrm>
          <a:prstGeom prst="rect">
            <a:avLst/>
          </a:prstGeom>
        </p:spPr>
        <p:txBody>
          <a:bodyPr wrap="none">
            <a:spAutoFit/>
          </a:bodyPr>
          <a:lstStyle/>
          <a:p>
            <a:r>
              <a:rPr lang="en-US" b="1" u="sng" dirty="0" smtClean="0"/>
              <a:t>THREAD</a:t>
            </a:r>
            <a:endParaRPr lang="en-US"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712</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admin119</dc:creator>
  <cp:lastModifiedBy>admin119</cp:lastModifiedBy>
  <cp:revision>37</cp:revision>
  <dcterms:created xsi:type="dcterms:W3CDTF">2019-01-08T05:35:33Z</dcterms:created>
  <dcterms:modified xsi:type="dcterms:W3CDTF">2019-01-08T07:40:47Z</dcterms:modified>
</cp:coreProperties>
</file>